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1238" r:id="rId4"/>
    <p:sldId id="1239" r:id="rId5"/>
    <p:sldId id="1242" r:id="rId6"/>
    <p:sldId id="1266" r:id="rId7"/>
    <p:sldId id="1268" r:id="rId8"/>
    <p:sldId id="1269" r:id="rId9"/>
    <p:sldId id="1270" r:id="rId10"/>
    <p:sldId id="1271" r:id="rId11"/>
    <p:sldId id="1248" r:id="rId12"/>
    <p:sldId id="1249" r:id="rId14"/>
    <p:sldId id="1250" r:id="rId15"/>
    <p:sldId id="1251" r:id="rId16"/>
    <p:sldId id="1272" r:id="rId17"/>
    <p:sldId id="1252" r:id="rId18"/>
    <p:sldId id="1273" r:id="rId19"/>
    <p:sldId id="1274" r:id="rId20"/>
    <p:sldId id="1264" r:id="rId21"/>
    <p:sldId id="1265" r:id="rId22"/>
    <p:sldId id="1253" r:id="rId23"/>
    <p:sldId id="1254" r:id="rId24"/>
    <p:sldId id="1275" r:id="rId25"/>
    <p:sldId id="1276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006EC0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功和机械能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功率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293" y="690635"/>
            <a:ext cx="6349737" cy="697626"/>
          </a:xfrm>
          <a:prstGeom prst="rect">
            <a:avLst/>
          </a:prstGeom>
        </p:spPr>
      </p:pic>
      <p:pic>
        <p:nvPicPr>
          <p:cNvPr id="4" name="要点1.eps" descr="id:21474895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41527"/>
            <a:ext cx="1228725" cy="4311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34010" y="1172845"/>
                <a:ext cx="10662920" cy="906145"/>
              </a:xfrm>
            </p:spPr>
            <p:txBody>
              <a:bodyPr>
                <a:noAutofit/>
              </a:bodyPr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的理解与计算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比较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010" y="1172845"/>
                <a:ext cx="10662920" cy="906145"/>
              </a:xfrm>
              <a:blipFill rotWithShape="1">
                <a:blip r:embed="rId3"/>
                <a:stretch>
                  <a:fillRect b="-611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custDataLst>
                  <p:tags r:id="rId4"/>
                </p:custDataLst>
              </p:nvPr>
            </p:nvGraphicFramePr>
            <p:xfrm>
              <a:off x="366395" y="2606675"/>
              <a:ext cx="11417300" cy="39471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53415"/>
                    <a:gridCol w="3637915"/>
                    <a:gridCol w="7125970"/>
                  </a:tblGrid>
                  <a:tr h="7810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𝑾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2400" i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64592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功率的定义式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适用于任何情况下功率的计算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功率的计算式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平均速度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表示平均功率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瞬时速度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表示瞬时功率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20190">
                    <a:tc>
                      <a:txBody>
                        <a:bodyPr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联系</a:t>
                          </a:r>
                          <a:endParaRPr lang="zh-CN" alt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公式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F</a:t>
                          </a:r>
                          <a:r>
                            <a:rPr lang="en-US" altLang="zh-CN" sz="2400" b="1" i="1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是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𝑾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的推论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当时间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t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+mn-ea"/>
                            </a:rPr>
                            <a:t>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  <a:sym typeface="+mn-ea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可由定义式确定瞬时功率</a:t>
                          </a:r>
                          <a:endParaRPr lang="zh-CN" alt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>
                <p:custDataLst>
                  <p:tags r:id="rId5"/>
                </p:custDataLst>
              </p:nvPr>
            </p:nvGraphicFramePr>
            <p:xfrm>
              <a:off x="366395" y="2606675"/>
              <a:ext cx="11417300" cy="39471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53415"/>
                    <a:gridCol w="3637915"/>
                    <a:gridCol w="7125970"/>
                  </a:tblGrid>
                  <a:tr h="7810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64592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功率的定义式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适用于任何情况下功率的计算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功率的计算式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平均速度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表示平均功率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瞬时速度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kumimoji="0" lang="en-US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表示瞬时功率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20190">
                    <a:tc>
                      <a:txBody>
                        <a:bodyPr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buNone/>
                            <a:tabLst>
                              <a:tab pos="585089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  <a:sym typeface="+mn-ea"/>
                            </a:rPr>
                            <a:t>联系</a:t>
                          </a:r>
                          <a:endParaRPr lang="zh-CN" alt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</a:blipFill>
                      </a:tcPr>
                    </a:tc>
                    <a:tc hMerge="1">
                      <a:tcPr marL="50558" marR="5055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中三个量的制约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1084" y="1556792"/>
          <a:ext cx="11485618" cy="2834640"/>
        </p:xfrm>
        <a:graphic>
          <a:graphicData uri="http://schemas.openxmlformats.org/drawingml/2006/table">
            <a:tbl>
              <a:tblPr firstRow="1" firstCol="1" bandRow="1"/>
              <a:tblGrid>
                <a:gridCol w="884392"/>
                <a:gridCol w="2545474"/>
                <a:gridCol w="805575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定值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各量间的关系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kumimoji="0" lang="en-US" altLang="zh-CN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汽车上坡时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要增大牵引力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应换低速挡减小速度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成正比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汽车上坡时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要使速度不变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应加大油门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增大输出功率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获得较大牵引力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成正比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汽车在高速路上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加大油门增大输出功率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可以提高速度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89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5676" y="908720"/>
            <a:ext cx="1203325" cy="38735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山东东营期中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的木块在倾角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的斜面上由静止开始下滑，斜面足够长，木块与斜面间的动摩擦因数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lk592.jpg" descr="id:21474898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2708920"/>
            <a:ext cx="3368040" cy="23336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内重力的平均功率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8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2067" y="314843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360854" y="2990855"/>
                <a:ext cx="11485848" cy="37344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所受的合外力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baseline="-250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mg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μmg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cos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mg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μ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cos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0.6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.5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0.8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 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木块的加速度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8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合</m:t>
                            </m:r>
                          </m:sub>
                        </m:sSub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sz="2400">
                    <a:solidFill>
                      <a:srgbClr val="00B0F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方法一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由</m:t>
                        </m:r>
                        <m:r>
                          <a:rPr lang="en-US" altLang="zh-CN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zh-CN" altLang="zh-CN" sz="24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＝</m:t>
                        </m:r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zh-CN" altLang="zh-CN" sz="240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计算</m:t>
                        </m:r>
                      </m:e>
                    </m:d>
                  </m:oMath>
                </a14:m>
                <a:r>
                  <a:rPr lang="zh-CN" altLang="zh-CN" sz="2400">
                    <a:solidFill>
                      <a:srgbClr val="00B0F0"/>
                    </a:solidFill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前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s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内木块的位移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at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m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 m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所以重力在前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s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内做的功为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mgl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θ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6 J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48  J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则重力在前</a:t>
                </a:r>
                <a:r>
                  <a:rPr lang="en-US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s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内的平均功率为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𝐏</m:t>
                        </m:r>
                      </m:e>
                    </m:acc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𝟒𝟖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W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24 W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240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990855"/>
                <a:ext cx="11485848" cy="3734435"/>
              </a:xfrm>
              <a:prstGeom prst="rect">
                <a:avLst/>
              </a:prstGeom>
              <a:blipFill rotWithShape="1">
                <a:blip r:embed="rId2"/>
                <a:stretch>
                  <a:fillRect l="-2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5lk592.jpg" descr="id:2147489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967045"/>
            <a:ext cx="2880320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8374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B0F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方法二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由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  <m:r>
                          <a:rPr lang="zh-CN" altLang="zh-CN" b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＝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𝑭𝒗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计算</m:t>
                        </m:r>
                      </m:e>
                    </m:d>
                  </m:oMath>
                </a14:m>
                <a:r>
                  <a:rPr lang="zh-CN" altLang="zh-CN" b="1">
                    <a:solidFill>
                      <a:srgbClr val="00B0F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末的速度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则重力在前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内的平均功率为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.6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 W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83740"/>
              </a:xfrm>
              <a:blipFill rotWithShape="1">
                <a:blip r:embed="rId1"/>
                <a:stretch>
                  <a:fillRect l="-2" t="-32" r="1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答案.eps" descr="id:2147489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80928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2699955"/>
            <a:ext cx="118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24 W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6" name="25lk592.jpg" descr="id:2147489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2915942"/>
            <a:ext cx="3368040" cy="233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末重力的瞬时功率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8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3077" y="4831655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1330" y="4615220"/>
            <a:ext cx="1080327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2 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末重力的瞬时功率为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mg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90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.6 W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48 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5508606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31856" y="5302949"/>
            <a:ext cx="86296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48 W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5lk592.jpg" descr="id:2147489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1700808"/>
            <a:ext cx="3368040" cy="233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启动问题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以恒定功率启动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）运动过程分析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6" name="25lk591.jpg" descr="id:21474898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2636912"/>
            <a:ext cx="8122920" cy="32194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）这一过程的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lk593.jpg" descr="id:214748990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58902" y="1772816"/>
            <a:ext cx="5084445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以恒定加速度启动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lk594.jpg" descr="id:21474899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062758" y="2060848"/>
            <a:ext cx="7573645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5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）这一过程的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图像和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lk595.jpg" descr="id:21474899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918742" y="1772816"/>
            <a:ext cx="5268595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07" y="692696"/>
            <a:ext cx="6380842" cy="648748"/>
          </a:xfrm>
          <a:prstGeom prst="rect">
            <a:avLst/>
          </a:prstGeom>
        </p:spPr>
      </p:pic>
      <p:pic>
        <p:nvPicPr>
          <p:cNvPr id="4" name="知识点1.eps" descr="id:2147489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561465" cy="4311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20370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的含义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物理意义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描述做功快慢的物理量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力所做的功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与完成这些功所用时间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之比，称为功率，用符号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，该公式是功率的定义式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203700"/>
              </a:xfrm>
              <a:blipFill rotWithShape="1">
                <a:blip r:embed="rId3"/>
                <a:stretch>
                  <a:fillRect l="-2" t="-4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8782" y="3212976"/>
            <a:ext cx="1656184" cy="6480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3715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几个物理量的求法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分析机车启动问题，要抓住两个核心方程：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联系了力和加速度，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联系了力和速度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）机车的最大速度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的求法：机车最终匀速前进时速度最大，此时牵引力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等于阻力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8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𝐏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8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）匀加速启动持续时间的求法：牵引力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，匀加速阶段的最后速度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80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𝒎𝒂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）瞬时加速度的求法：根据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求出牵引力，则加速度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37157"/>
              </a:xfrm>
              <a:blipFill rotWithShape="1">
                <a:blip r:embed="rId2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896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5377" y="836712"/>
            <a:ext cx="1203325" cy="38735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福建福清市期中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日，首条跨海高铁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福厦高铁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正式开通运营，福州至厦门最快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分钟到达，两地形成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一小时生活圈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，随着福厦高铁的开通，福清西站也正式亮相！从福清西站开出的一列质量为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的动车，由静止开始以恒定功率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在平直轨道上运动，经一段时间达到该功率下的最大速度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324 km/h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，设动车行驶过程中所受到的阻力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始终为车重的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）求动车行驶时的恒定功率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899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070" y="4103172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5378" y="3933056"/>
            <a:ext cx="11491324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动车达到最大速度时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牵引力等于阻力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则有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02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400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 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80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3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m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324 km/h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90 m/s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联立解得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7200 kW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899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5857498"/>
            <a:ext cx="840740" cy="2997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282360" y="5788012"/>
            <a:ext cx="135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7200 kW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）当动车行驶速度为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144 km/h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时，求动车的瞬时加速度大小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99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484784"/>
            <a:ext cx="840740" cy="299720"/>
          </a:xfrm>
          <a:prstGeom prst="rect">
            <a:avLst/>
          </a:prstGeom>
        </p:spPr>
      </p:pic>
      <p:pic>
        <p:nvPicPr>
          <p:cNvPr id="5" name="箭头右.eps" descr="id:21474899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716" y="2060848"/>
            <a:ext cx="394970" cy="3105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60854" y="1302479"/>
                <a:ext cx="11422984" cy="21691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078230"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sz="2400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动车行驶速度为</a:t>
                </a:r>
                <a:r>
                  <a:rPr lang="en-US" altLang="zh-CN" sz="2400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144 km/h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sz="2400" i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cs typeface="Times New Roman" panose="02020603050405020304" pitchFamily="18" charset="0"/>
                  </a:rPr>
                  <a:t>40 m/s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sz="2400" smtClean="0">
                    <a:solidFill>
                      <a:srgbClr val="00B0F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</a:t>
                </a:r>
                <a:r>
                  <a:rPr lang="zh-CN" altLang="zh-CN" sz="2400">
                    <a:solidFill>
                      <a:srgbClr val="00B0F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时必须转换单位</a:t>
                </a:r>
                <a:r>
                  <a:rPr lang="en-US" altLang="zh-CN" sz="2400">
                    <a:solidFill>
                      <a:srgbClr val="00B0F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𝟕𝟐𝟎𝟎</m:t>
                        </m:r>
                        <m: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180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 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根据牛顿第二定律可得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𝒇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25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302479"/>
                <a:ext cx="11422984" cy="2169160"/>
              </a:xfrm>
              <a:prstGeom prst="rect">
                <a:avLst/>
              </a:prstGeom>
              <a:blipFill rotWithShape="1">
                <a:blip r:embed="rId3"/>
                <a:stretch>
                  <a:fillRect l="-2" t="-4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答案.eps" descr="id:21474899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6461" y="3593403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7407" y="3512430"/>
            <a:ext cx="134874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</a:rPr>
              <a:t>25 </a:t>
            </a:r>
            <a:r>
              <a:rPr lang="en-US" altLang="zh-CN" sz="2400">
                <a:solidFill>
                  <a:srgbClr val="000000"/>
                </a:solidFill>
              </a:rPr>
              <a:t>m/s</a:t>
            </a:r>
            <a:r>
              <a:rPr lang="en-US" altLang="zh-CN" sz="2400" baseline="30000">
                <a:solidFill>
                  <a:srgbClr val="000000"/>
                </a:solidFill>
              </a:rPr>
              <a:t>2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）若动车从静止开始，以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的加速度做匀加速直线运动，直至达到额定功率，求动车匀加速运动的时间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99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946449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1750493"/>
            <a:ext cx="1135097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0.4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m/s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的加速度启动时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联立解得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75 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9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977550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2780928"/>
            <a:ext cx="68961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75 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在国际单位制中，功率的单位是瓦特，简称瓦，符号是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1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J/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在工程技术上常用千瓦（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）作为功率的单位，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kW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标矢性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功率是标量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62369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机械的功率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额定功率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每一种动力机械都有一个长时间工作的最大允许功率，这个功率称为机械的额定功率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工作时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动力机械的功率可能大于或小于额定功率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超过额定功率工作会对动力机械造成损伤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要尽量避免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温馨提示.eps" descr="id:214748978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711325" cy="3359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常见机械的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87239" y="1343658"/>
          <a:ext cx="11180575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851983"/>
                <a:gridCol w="5328592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一些有特定意义机械的功率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莱特兄弟发明的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飞行者一号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中国制造的第一辆汽车约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 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第一艘装有螺旋桨推进器的蒸汽机船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阿基米德号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59 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和谐号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CRH1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电动力车组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5 300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11 000 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中国制造的第一台蒸汽机车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1 100 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辽宁号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航空母舰的最大功率约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836712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592383"/>
                <a:gridCol w="6928897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一些常见家用电器的功率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电动剃须刀约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波轮式洗衣机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电风扇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家用小定速空调约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冰箱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吸尘器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1 000 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6600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与力、速度的关系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功率与速度的关系式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Fv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的夹角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推导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𝑭𝒔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，由公式可知，当功率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一定时，力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与物体运动的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8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反比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8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66004"/>
              </a:xfrm>
              <a:blipFill rotWithShape="1">
                <a:blip r:embed="rId1"/>
                <a:stretch>
                  <a:fillRect l="-2" t="-17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898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9063" y="909603"/>
            <a:ext cx="1623695" cy="431165"/>
          </a:xfrm>
          <a:prstGeom prst="rect">
            <a:avLst/>
          </a:prstGeom>
        </p:spPr>
      </p:pic>
      <p:sp>
        <p:nvSpPr>
          <p:cNvPr id="4" name="内容占位符 3"/>
          <p:cNvSpPr txBox="1"/>
          <p:nvPr/>
        </p:nvSpPr>
        <p:spPr bwMode="auto">
          <a:xfrm>
            <a:off x="360854" y="4436928"/>
            <a:ext cx="11485848" cy="646331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只有当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共线时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898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522169"/>
            <a:ext cx="1737360" cy="4057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由功率与速度关系式可知，汽车、火车等交通工具和各种起重机械，当发动机的输出功率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一定时，牵引力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与物体运动的速度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成反比，要增大牵引力，就要减小物体运动的速度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99*307"/>
  <p:tag name="TABLE_ENDDRAG_RECT" val="28*205*899*307"/>
</p:tagLst>
</file>

<file path=ppt/tags/tag2.xml><?xml version="1.0" encoding="utf-8"?>
<p:tagLst xmlns:p="http://schemas.openxmlformats.org/presentationml/2006/main">
  <p:tag name="TABLE_ENDDRAG_ORIGIN_RECT" val="899*307"/>
  <p:tag name="TABLE_ENDDRAG_RECT" val="28*205*899*307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2937</Words>
  <Application>WPS 演示</Application>
  <PresentationFormat>自定义</PresentationFormat>
  <Paragraphs>175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Azrael</cp:lastModifiedBy>
  <cp:revision>602</cp:revision>
  <dcterms:created xsi:type="dcterms:W3CDTF">2020-11-06T05:24:00Z</dcterms:created>
  <dcterms:modified xsi:type="dcterms:W3CDTF">2025-11-06T06:01:41Z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E9117C237BAD4A5EB58C40D2D7B7A38D_12</vt:lpwstr>
  </property>
</Properties>
</file>